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0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82"/>
  </p:notesMasterIdLst>
  <p:sldIdLst>
    <p:sldId id="325" r:id="rId9"/>
    <p:sldId id="468" r:id="rId10"/>
    <p:sldId id="326" r:id="rId11"/>
    <p:sldId id="425" r:id="rId12"/>
    <p:sldId id="521" r:id="rId13"/>
    <p:sldId id="337" r:id="rId14"/>
    <p:sldId id="511" r:id="rId15"/>
    <p:sldId id="446" r:id="rId16"/>
    <p:sldId id="522" r:id="rId17"/>
    <p:sldId id="398" r:id="rId18"/>
    <p:sldId id="368" r:id="rId19"/>
    <p:sldId id="376" r:id="rId20"/>
    <p:sldId id="421" r:id="rId21"/>
    <p:sldId id="399" r:id="rId22"/>
    <p:sldId id="369" r:id="rId23"/>
    <p:sldId id="422" r:id="rId24"/>
    <p:sldId id="400" r:id="rId25"/>
    <p:sldId id="447" r:id="rId26"/>
    <p:sldId id="357" r:id="rId27"/>
    <p:sldId id="409" r:id="rId28"/>
    <p:sldId id="448" r:id="rId29"/>
    <p:sldId id="410" r:id="rId30"/>
    <p:sldId id="411" r:id="rId31"/>
    <p:sldId id="412" r:id="rId32"/>
    <p:sldId id="459" r:id="rId33"/>
    <p:sldId id="450" r:id="rId34"/>
    <p:sldId id="460" r:id="rId35"/>
    <p:sldId id="461" r:id="rId36"/>
    <p:sldId id="462" r:id="rId37"/>
    <p:sldId id="465" r:id="rId38"/>
    <p:sldId id="523" r:id="rId39"/>
    <p:sldId id="396" r:id="rId40"/>
    <p:sldId id="362" r:id="rId41"/>
    <p:sldId id="363" r:id="rId42"/>
    <p:sldId id="423" r:id="rId43"/>
    <p:sldId id="401" r:id="rId44"/>
    <p:sldId id="486" r:id="rId45"/>
    <p:sldId id="487" r:id="rId46"/>
    <p:sldId id="492" r:id="rId47"/>
    <p:sldId id="493" r:id="rId48"/>
    <p:sldId id="488" r:id="rId49"/>
    <p:sldId id="489" r:id="rId50"/>
    <p:sldId id="503" r:id="rId51"/>
    <p:sldId id="504" r:id="rId52"/>
    <p:sldId id="482" r:id="rId53"/>
    <p:sldId id="476" r:id="rId54"/>
    <p:sldId id="499" r:id="rId55"/>
    <p:sldId id="505" r:id="rId56"/>
    <p:sldId id="507" r:id="rId57"/>
    <p:sldId id="506" r:id="rId58"/>
    <p:sldId id="500" r:id="rId59"/>
    <p:sldId id="501" r:id="rId60"/>
    <p:sldId id="502" r:id="rId61"/>
    <p:sldId id="518" r:id="rId62"/>
    <p:sldId id="512" r:id="rId63"/>
    <p:sldId id="508" r:id="rId64"/>
    <p:sldId id="514" r:id="rId65"/>
    <p:sldId id="515" r:id="rId66"/>
    <p:sldId id="517" r:id="rId67"/>
    <p:sldId id="513" r:id="rId68"/>
    <p:sldId id="402" r:id="rId69"/>
    <p:sldId id="524" r:id="rId70"/>
    <p:sldId id="525" r:id="rId71"/>
    <p:sldId id="472" r:id="rId72"/>
    <p:sldId id="477" r:id="rId73"/>
    <p:sldId id="471" r:id="rId74"/>
    <p:sldId id="478" r:id="rId75"/>
    <p:sldId id="474" r:id="rId76"/>
    <p:sldId id="481" r:id="rId77"/>
    <p:sldId id="470" r:id="rId78"/>
    <p:sldId id="480" r:id="rId79"/>
    <p:sldId id="358" r:id="rId80"/>
    <p:sldId id="336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9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9/5/13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Thursday, September 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Thursday, September 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Thursday, September 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Thursday, September 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Thursday, September 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Thursday, September 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Thursday, September 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jpeg"/><Relationship Id="rId15" Type="http://schemas.openxmlformats.org/officeDocument/2006/relationships/image" Target="../media/image33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gif"/><Relationship Id="rId7" Type="http://schemas.openxmlformats.org/officeDocument/2006/relationships/image" Target="../media/image25.gif"/><Relationship Id="rId8" Type="http://schemas.openxmlformats.org/officeDocument/2006/relationships/image" Target="../media/image26.gif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2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</a:rPr>
              <a:t>De </a:t>
            </a:r>
            <a:r>
              <a:rPr lang="en-US" sz="5500" dirty="0" err="1" smtClean="0">
                <a:solidFill>
                  <a:schemeClr val="tx1"/>
                </a:solidFill>
              </a:rPr>
              <a:t>nubes</a:t>
            </a:r>
            <a:r>
              <a:rPr lang="en-US" sz="5500" dirty="0" smtClean="0">
                <a:solidFill>
                  <a:schemeClr val="tx1"/>
                </a:solidFill>
              </a:rPr>
              <a:t> a NÚCLEOS a </a:t>
            </a:r>
            <a:r>
              <a:rPr lang="en-US" sz="5500" dirty="0" err="1" smtClean="0">
                <a:solidFill>
                  <a:schemeClr val="tx1"/>
                </a:solidFill>
              </a:rPr>
              <a:t>envolturas</a:t>
            </a:r>
            <a:r>
              <a:rPr lang="en-US" sz="5500" dirty="0" smtClean="0">
                <a:solidFill>
                  <a:schemeClr val="tx1"/>
                </a:solidFill>
              </a:rPr>
              <a:t> a discos </a:t>
            </a:r>
            <a:r>
              <a:rPr lang="en-US" sz="5500" dirty="0"/>
              <a:t/>
            </a:r>
            <a:br>
              <a:rPr lang="en-US" sz="5500" dirty="0"/>
            </a:br>
            <a:r>
              <a:rPr lang="en-US" sz="4000" dirty="0" err="1" smtClean="0"/>
              <a:t>una</a:t>
            </a:r>
            <a:r>
              <a:rPr lang="en-US" sz="4000" dirty="0" smtClean="0"/>
              <a:t> </a:t>
            </a:r>
            <a:r>
              <a:rPr lang="en-US" sz="4000" dirty="0" err="1" smtClean="0"/>
              <a:t>mirada</a:t>
            </a:r>
            <a:r>
              <a:rPr lang="en-US" sz="4000" dirty="0" smtClean="0"/>
              <a:t> multi-</a:t>
            </a:r>
            <a:r>
              <a:rPr lang="en-US" sz="4000" dirty="0" err="1" smtClean="0"/>
              <a:t>escala</a:t>
            </a:r>
            <a:r>
              <a:rPr lang="en-US" sz="4000" dirty="0" smtClean="0"/>
              <a:t> de la </a:t>
            </a:r>
            <a:r>
              <a:rPr lang="en-US" sz="4000" dirty="0" err="1" smtClean="0"/>
              <a:t>formación</a:t>
            </a:r>
            <a:r>
              <a:rPr lang="en-US" sz="4000" dirty="0" smtClean="0"/>
              <a:t> </a:t>
            </a:r>
            <a:r>
              <a:rPr lang="en-US" sz="4000" dirty="0" err="1" smtClean="0"/>
              <a:t>estelar</a:t>
            </a:r>
            <a:r>
              <a:rPr lang="en-US" sz="4000" dirty="0" smtClean="0"/>
              <a:t> </a:t>
            </a:r>
            <a:r>
              <a:rPr lang="en-US" sz="4000" dirty="0" err="1" smtClean="0"/>
              <a:t>magnetizada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 smtClean="0"/>
              <a:t>Universidad de California</a:t>
            </a:r>
            <a:r>
              <a:rPr lang="en-US" sz="3100" dirty="0"/>
              <a:t>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 err="1" smtClean="0"/>
              <a:t>Laboratorio</a:t>
            </a:r>
            <a:r>
              <a:rPr lang="en-US" dirty="0" smtClean="0"/>
              <a:t> de </a:t>
            </a:r>
            <a:r>
              <a:rPr lang="en-US" dirty="0" err="1" smtClean="0"/>
              <a:t>Radioastronomía</a:t>
            </a:r>
            <a:endParaRPr lang="en-US" dirty="0"/>
          </a:p>
          <a:p>
            <a:endParaRPr lang="en-US" sz="1200" dirty="0" smtClean="0"/>
          </a:p>
          <a:p>
            <a:r>
              <a:rPr lang="en-US" sz="2800" dirty="0"/>
              <a:t>5</a:t>
            </a:r>
            <a:r>
              <a:rPr lang="en-US" sz="2800" dirty="0" smtClean="0"/>
              <a:t> </a:t>
            </a:r>
            <a:r>
              <a:rPr lang="en-US" sz="2800" dirty="0" err="1" smtClean="0"/>
              <a:t>septiembre</a:t>
            </a:r>
            <a:r>
              <a:rPr lang="en-US" sz="2800" dirty="0" smtClean="0"/>
              <a:t>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err="1" smtClean="0"/>
              <a:t>Coloquio</a:t>
            </a:r>
            <a:endParaRPr lang="en-US" dirty="0" smtClean="0"/>
          </a:p>
          <a:p>
            <a:r>
              <a:rPr lang="en-US" dirty="0" err="1" smtClean="0"/>
              <a:t>CRyA</a:t>
            </a:r>
            <a:r>
              <a:rPr lang="en-US" dirty="0" smtClean="0"/>
              <a:t>, UNAM – Campus Morelia</a:t>
            </a:r>
          </a:p>
          <a:p>
            <a:r>
              <a:rPr lang="en-US" dirty="0" smtClean="0"/>
              <a:t>Morelia, Michoacán, México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91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8082" y="1465995"/>
            <a:ext cx="4685919" cy="5755816"/>
            <a:chOff x="4458082" y="1465995"/>
            <a:chExt cx="4685919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458082" y="1465995"/>
              <a:ext cx="4685919" cy="5755816"/>
              <a:chOff x="4458082" y="1465995"/>
              <a:chExt cx="4685919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6" b="7756"/>
              <a:stretch/>
            </p:blipFill>
            <p:spPr>
              <a:xfrm>
                <a:off x="4741333" y="2137289"/>
                <a:ext cx="4402666" cy="43256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𝜽</a:t>
                </a:r>
                <a:r>
                  <a:rPr lang="en-US" sz="2200" b="1" baseline="-25000" dirty="0" smtClean="0"/>
                  <a:t>disk/jet</a:t>
                </a:r>
                <a:r>
                  <a:rPr lang="en-US" sz="2200" b="1" dirty="0" smtClean="0"/>
                  <a:t> </a:t>
                </a:r>
                <a:r>
                  <a:rPr lang="en-US" sz="2200" b="1" dirty="0"/>
                  <a:t>– </a:t>
                </a:r>
                <a:r>
                  <a:rPr lang="en-US" sz="2200" b="1" dirty="0" smtClean="0"/>
                  <a:t>𝜽</a:t>
                </a:r>
                <a:r>
                  <a:rPr lang="en-US" sz="2200" b="1" baseline="-25000" dirty="0" smtClean="0"/>
                  <a:t>B-field</a:t>
                </a:r>
                <a:r>
                  <a:rPr lang="en-US" sz="2200" b="1" dirty="0" smtClean="0"/>
                  <a:t> (</a:t>
                </a:r>
                <a:r>
                  <a:rPr lang="en-US" sz="2200" b="1" dirty="0" err="1" smtClean="0"/>
                  <a:t>deg</a:t>
                </a:r>
                <a:r>
                  <a:rPr lang="en-US" sz="2200" b="1" dirty="0" smtClean="0"/>
                  <a:t>)</a:t>
                </a:r>
                <a:endParaRPr lang="en-US" sz="220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764840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Cumulative Distribution Function (CDF)</a:t>
                </a:r>
                <a:endParaRPr lang="en-US" b="1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Ménard</a:t>
              </a:r>
              <a:r>
                <a:rPr lang="en-US" dirty="0" smtClean="0"/>
                <a:t> &amp; </a:t>
              </a:r>
              <a:r>
                <a:rPr lang="en-US" dirty="0" err="1" smtClean="0"/>
                <a:t>Duchêne</a:t>
              </a:r>
              <a:r>
                <a:rPr lang="en-US" dirty="0" smtClean="0"/>
                <a:t> 2004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73265" y="2295769"/>
            <a:ext cx="4528791" cy="4502486"/>
            <a:chOff x="-73265" y="2295769"/>
            <a:chExt cx="45287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9748"/>
            <a:stretch/>
          </p:blipFill>
          <p:spPr>
            <a:xfrm>
              <a:off x="-73265" y="2295769"/>
              <a:ext cx="4528791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aramond"/>
                    <a:ea typeface="ＭＳ Ｐゴシック"/>
                    <a:cs typeface="Garamond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aramond"/>
                  <a:ea typeface="ＭＳ Ｐゴシック"/>
                  <a:cs typeface="Garamon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b="6532"/>
          <a:stretch/>
        </p:blipFill>
        <p:spPr>
          <a:xfrm>
            <a:off x="1220522" y="1229679"/>
            <a:ext cx="6652639" cy="5003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872830" y="3140680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Targon</a:t>
            </a:r>
            <a:r>
              <a:rPr lang="en-US" dirty="0" smtClean="0"/>
              <a:t>+ 2011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862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 pc</a:t>
              </a:r>
              <a:endParaRPr lang="en-US" sz="2200" b="1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jet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8312" y="5697443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Curran &amp; </a:t>
            </a:r>
            <a:r>
              <a:rPr lang="en-US" dirty="0" err="1" smtClean="0"/>
              <a:t>Chrysostomou</a:t>
            </a:r>
            <a:r>
              <a:rPr lang="en-US" dirty="0" smtClean="0"/>
              <a:t> 2007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240302"/>
            <a:chOff x="2119780" y="1667974"/>
            <a:chExt cx="2486155" cy="26061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~0.25 pc</a:t>
              </a:r>
              <a:endParaRPr lang="en-US" sz="2200" b="1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Times New Roman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</a:rPr>
              <a:t>Or preferentially ⟂ ?</a:t>
            </a:r>
            <a:endParaRPr lang="en-US" sz="24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Girart</a:t>
            </a:r>
            <a:r>
              <a:rPr lang="en-US" dirty="0" smtClean="0"/>
              <a:t>+ 2006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Outflow</a:t>
            </a:r>
            <a:endParaRPr lang="en-US" sz="2400" dirty="0"/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B-field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IRAS 16293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NGC 1333-IRAS 4A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</a:rPr>
            </a:br>
            <a:r>
              <a:rPr lang="en-US" sz="5500" dirty="0" smtClean="0">
                <a:solidFill>
                  <a:schemeClr val="tx1"/>
                </a:solidFill>
              </a:rPr>
              <a:t>to envelopes to disks</a:t>
            </a:r>
            <a:r>
              <a:rPr lang="en-US" sz="5500" dirty="0" smtClean="0"/>
              <a:t/>
            </a:r>
            <a:br>
              <a:rPr lang="en-US" sz="5500" dirty="0" smtClean="0"/>
            </a:br>
            <a:r>
              <a:rPr lang="en-US" sz="4000" dirty="0" smtClean="0"/>
              <a:t>a multi-scale view of magnetized star formation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/>
              <a:t>5</a:t>
            </a:r>
            <a:r>
              <a:rPr lang="en-US" sz="2800" dirty="0" smtClean="0"/>
              <a:t> September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Colloquium</a:t>
            </a:r>
          </a:p>
          <a:p>
            <a:r>
              <a:rPr lang="en-US" dirty="0" err="1" smtClean="0"/>
              <a:t>CRyA</a:t>
            </a:r>
            <a:r>
              <a:rPr lang="en-US" dirty="0" smtClean="0"/>
              <a:t>, UNAM – Morelia Campus</a:t>
            </a:r>
          </a:p>
          <a:p>
            <a:r>
              <a:rPr lang="en-US" dirty="0" smtClean="0"/>
              <a:t>Morelia, Michoacán, Mexico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+ 2006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aramond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2" y="862331"/>
            <a:ext cx="4836086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</a:t>
            </a:r>
            <a:r>
              <a:rPr lang="en-US" dirty="0">
                <a:solidFill>
                  <a:srgbClr val="292934"/>
                </a:solidFill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</a:rPr>
              <a:t>), Jason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Fiege (Manitoba),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298555"/>
            <a:ext cx="563507" cy="55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47" y="6283077"/>
            <a:ext cx="622487" cy="575178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65" y="6314181"/>
            <a:ext cx="693797" cy="513411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592" y="6344446"/>
            <a:ext cx="812310" cy="494592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5" y="6288394"/>
            <a:ext cx="559721" cy="559721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25" y="6301035"/>
            <a:ext cx="636317" cy="544784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85" y="6270190"/>
            <a:ext cx="575177" cy="575177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63" y="6268075"/>
            <a:ext cx="432154" cy="559721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746594" y="6305585"/>
            <a:ext cx="505309" cy="60610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7067939" y="6298267"/>
            <a:ext cx="656334" cy="559666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45" y="6298175"/>
            <a:ext cx="485080" cy="54086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90" y="6280832"/>
            <a:ext cx="418607" cy="545460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61" y="6251436"/>
            <a:ext cx="595176" cy="595176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3157194" y="6251908"/>
            <a:ext cx="571096" cy="5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</a:rPr>
              <a:t>ApJL</a:t>
            </a:r>
            <a:r>
              <a:rPr lang="en-US" dirty="0" smtClean="0">
                <a:solidFill>
                  <a:srgbClr val="292934"/>
                </a:solidFill>
              </a:rPr>
              <a:t>, 769, L15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98785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6579188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cs typeface="Garamond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411050" y="1924162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1359" y="3036117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4B2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aramond"/>
                <a:cs typeface="Garamond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8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1112341" y="6125589"/>
            <a:ext cx="505263" cy="551859"/>
            <a:chOff x="288642" y="6448293"/>
            <a:chExt cx="534547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321893" y="6526289"/>
              <a:ext cx="579291" cy="423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</a:t>
            </a:r>
            <a:r>
              <a:rPr lang="en-US" dirty="0" smtClean="0">
                <a:sym typeface="Wingdings"/>
              </a:rPr>
              <a:t>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Star-forming regions</a:t>
            </a:r>
            <a:endParaRPr lang="en-US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1" b="5407"/>
            <a:stretch/>
          </p:blipFill>
          <p:spPr>
            <a:xfrm>
              <a:off x="321869" y="655573"/>
              <a:ext cx="6993479" cy="536735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</a:rPr>
              <a:t>Hull+ </a:t>
            </a:r>
            <a:r>
              <a:rPr lang="en-US" dirty="0" smtClean="0">
                <a:solidFill>
                  <a:srgbClr val="292934"/>
                </a:solidFill>
              </a:rPr>
              <a:t>2013a, ApJ,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</a:t>
            </a:r>
            <a:r>
              <a:rPr lang="en-US" dirty="0" smtClean="0">
                <a:sym typeface="Wingdings"/>
              </a:rPr>
              <a:t>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olidFill>
                  <a:srgbClr val="A6A6A6"/>
                </a:solidFill>
                <a:sym typeface="Wingdings"/>
              </a:rPr>
              <a:t>Star-forming regions</a:t>
            </a:r>
            <a:endParaRPr lang="en-US" dirty="0">
              <a:solidFill>
                <a:srgbClr val="A6A6A6"/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Large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medium</a:t>
            </a:r>
            <a:r>
              <a:rPr lang="en-US" sz="3200" dirty="0" smtClean="0"/>
              <a:t> </a:t>
            </a:r>
            <a:r>
              <a:rPr lang="en-US" sz="3200" b="1" dirty="0" smtClean="0"/>
              <a:t>scale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5851823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Sub-mm CSO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10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5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0.3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5864523"/>
            <a:ext cx="143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Optical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100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98600" y="5371287"/>
            <a:ext cx="393700" cy="4932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372100" y="5104587"/>
            <a:ext cx="673100" cy="759936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chemeClr val="tx1"/>
                </a:gs>
                <a:gs pos="48000">
                  <a:srgbClr val="FFFFFF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47800" y="3839389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847" y="38134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~0.3 pc</a:t>
            </a:r>
            <a:endParaRPr lang="en-US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98600" y="3263087"/>
            <a:ext cx="304800" cy="25887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aramond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44499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Ambient </a:t>
            </a:r>
            <a:r>
              <a:rPr lang="en-US" sz="2200" b="1" dirty="0"/>
              <a:t>𝜽</a:t>
            </a:r>
            <a:r>
              <a:rPr lang="en-US" sz="2200" b="1" baseline="-25000" dirty="0"/>
              <a:t>B-</a:t>
            </a:r>
            <a:r>
              <a:rPr lang="en-US" sz="2200" b="1" baseline="-25000" dirty="0" smtClean="0"/>
              <a:t>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)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180711" y="3181822"/>
            <a:ext cx="299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/>
              <a:t>Core 𝜽</a:t>
            </a:r>
            <a:r>
              <a:rPr lang="en-US" sz="2800" b="1" baseline="-25000" dirty="0" smtClean="0"/>
              <a:t>B</a:t>
            </a:r>
            <a:r>
              <a:rPr lang="en-US" sz="2800" b="1" baseline="-25000" dirty="0"/>
              <a:t>-</a:t>
            </a:r>
            <a:r>
              <a:rPr lang="en-US" sz="2800" b="1" baseline="-25000" dirty="0" smtClean="0"/>
              <a:t>field</a:t>
            </a:r>
            <a:r>
              <a:rPr lang="en-US" sz="2800" b="1" dirty="0" smtClean="0"/>
              <a:t> (</a:t>
            </a:r>
            <a:r>
              <a:rPr lang="en-US" sz="2800" b="1" dirty="0" err="1" smtClean="0"/>
              <a:t>deg</a:t>
            </a:r>
            <a:r>
              <a:rPr lang="en-US" sz="2800" b="1" dirty="0" smtClean="0"/>
              <a:t>)</a:t>
            </a:r>
            <a:endParaRPr lang="en-US" sz="28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52642" y="709073"/>
            <a:ext cx="3732521" cy="6154944"/>
            <a:chOff x="352642" y="455081"/>
            <a:chExt cx="3732521" cy="615494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91813" y="4683668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2642" y="6148360"/>
              <a:ext cx="575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-90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9570" y="3198083"/>
              <a:ext cx="4732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46421" y="66849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49058" y="670488"/>
            <a:ext cx="595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180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77123" y="68530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90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2709" y="623885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</a:rPr>
              <a:t>Hull+ 2013b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(in prep)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Chapman+ 2013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552100"/>
            <a:ext cx="3721874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 smtClean="0"/>
              <a:t> 1 pc</a:t>
            </a:r>
          </a:p>
          <a:p>
            <a:pPr algn="r"/>
            <a:endParaRPr lang="en-US" b="1" dirty="0"/>
          </a:p>
          <a:p>
            <a:pPr algn="r"/>
            <a:r>
              <a:rPr lang="en-US" sz="6500" b="1" dirty="0" smtClean="0"/>
              <a:t>0.1 pc</a:t>
            </a:r>
          </a:p>
          <a:p>
            <a:pPr algn="r"/>
            <a:endParaRPr lang="en-US" b="1" dirty="0"/>
          </a:p>
          <a:p>
            <a:pPr algn="r"/>
            <a:r>
              <a:rPr lang="en-US" sz="4500" b="1" dirty="0" smtClean="0"/>
              <a:t>1000 AU</a:t>
            </a:r>
          </a:p>
          <a:p>
            <a:pPr algn="r"/>
            <a:endParaRPr lang="en-US" b="1" dirty="0"/>
          </a:p>
          <a:p>
            <a:pPr algn="r"/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&lt; </a:t>
            </a:r>
            <a:r>
              <a:rPr lang="en-US" sz="3500" b="1" dirty="0" smtClean="0"/>
              <a:t>100 AU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28035" y="1552100"/>
            <a:ext cx="439936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/>
              <a:t>cloud</a:t>
            </a:r>
          </a:p>
          <a:p>
            <a:endParaRPr lang="en-US" b="1" dirty="0"/>
          </a:p>
          <a:p>
            <a:r>
              <a:rPr lang="en-US" sz="6500" b="1" dirty="0" smtClean="0"/>
              <a:t>core</a:t>
            </a:r>
          </a:p>
          <a:p>
            <a:endParaRPr lang="en-US" b="1" dirty="0"/>
          </a:p>
          <a:p>
            <a:r>
              <a:rPr lang="en-US" sz="4500" b="1" dirty="0" smtClean="0"/>
              <a:t>envelope</a:t>
            </a:r>
          </a:p>
          <a:p>
            <a:endParaRPr lang="en-US" b="1" dirty="0"/>
          </a:p>
          <a:p>
            <a:r>
              <a:rPr lang="en-US" sz="3500" b="1" dirty="0" smtClean="0"/>
              <a:t>disk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 6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 6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1435" y="6100456"/>
            <a:ext cx="23734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9131" r="9496" b="6564"/>
          <a:stretch/>
        </p:blipFill>
        <p:spPr>
          <a:xfrm>
            <a:off x="1107500" y="1106521"/>
            <a:ext cx="6796132" cy="5421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8" name="TextBox 7"/>
          <p:cNvSpPr txBox="1"/>
          <p:nvPr/>
        </p:nvSpPr>
        <p:spPr>
          <a:xfrm rot="19387238">
            <a:off x="3728705" y="40721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ALL CORES</a:t>
            </a:r>
          </a:p>
          <a:p>
            <a:pPr algn="ctr"/>
            <a:r>
              <a:rPr lang="en-US" sz="3000" dirty="0" smtClean="0"/>
              <a:t>(consistent fields?)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8949" r="7739" b="6435"/>
          <a:stretch/>
        </p:blipFill>
        <p:spPr>
          <a:xfrm>
            <a:off x="1324887" y="1089296"/>
            <a:ext cx="6863220" cy="5414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05" y="6371079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Average 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P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frac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3312" y="6462018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4029" y="438136"/>
            <a:ext cx="2266012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•</a:t>
            </a:r>
            <a:r>
              <a:rPr lang="en-US" dirty="0" smtClean="0"/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/>
              <a:t>⨉</a:t>
            </a:r>
            <a:r>
              <a:rPr lang="en-US" dirty="0" smtClean="0"/>
              <a:t>  Star-forming region</a:t>
            </a:r>
            <a:endParaRPr lang="en-US" dirty="0"/>
          </a:p>
        </p:txBody>
      </p:sp>
      <p:sp>
        <p:nvSpPr>
          <p:cNvPr id="4" name="Donut 3"/>
          <p:cNvSpPr/>
          <p:nvPr/>
        </p:nvSpPr>
        <p:spPr>
          <a:xfrm>
            <a:off x="3417291" y="4951922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849" y="5122333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543808" y="3214516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32260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HI-POL</a:t>
            </a:r>
          </a:p>
          <a:p>
            <a:pPr algn="ctr"/>
            <a:r>
              <a:rPr lang="en-US" sz="4000" dirty="0" smtClean="0"/>
              <a:t>(P </a:t>
            </a:r>
            <a:r>
              <a:rPr lang="en-US" sz="4000" dirty="0"/>
              <a:t>≈</a:t>
            </a:r>
            <a:r>
              <a:rPr lang="en-US" sz="4000" dirty="0" smtClean="0"/>
              <a:t> 3 – 6%)</a:t>
            </a:r>
            <a:endParaRPr lang="en-US" sz="4000" dirty="0"/>
          </a:p>
          <a:p>
            <a:pPr algn="ctr"/>
            <a:endParaRPr lang="en-US" sz="6000" dirty="0" smtClean="0"/>
          </a:p>
          <a:p>
            <a:pPr algn="ctr"/>
            <a:r>
              <a:rPr lang="en-US" sz="6000" dirty="0" err="1" smtClean="0"/>
              <a:t>B</a:t>
            </a:r>
            <a:r>
              <a:rPr lang="en-US" sz="6000" baseline="-25000" dirty="0" err="1" smtClean="0"/>
              <a:t>sm</a:t>
            </a:r>
            <a:r>
              <a:rPr lang="en-US" sz="6000" dirty="0" smtClean="0"/>
              <a:t> ∥</a:t>
            </a:r>
            <a:r>
              <a:rPr lang="en-US" sz="6000" dirty="0" err="1" smtClean="0"/>
              <a:t>B</a:t>
            </a:r>
            <a:r>
              <a:rPr lang="en-US" sz="6000" baseline="-25000" dirty="0" err="1" smtClean="0"/>
              <a:t>lg</a:t>
            </a:r>
            <a:endParaRPr lang="en-US" sz="6000" baseline="-25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Outflows </a:t>
            </a:r>
            <a:r>
              <a:rPr lang="en-US" sz="4000" u="sng" dirty="0" smtClean="0"/>
              <a:t>random</a:t>
            </a:r>
            <a:r>
              <a:rPr lang="en-US" sz="4000" dirty="0" smtClean="0"/>
              <a:t> </a:t>
            </a:r>
            <a:r>
              <a:rPr lang="en-US" sz="4000" dirty="0" err="1" smtClean="0"/>
              <a:t>w.r.t</a:t>
            </a:r>
            <a:r>
              <a:rPr lang="en-US" sz="4000" dirty="0" smtClean="0"/>
              <a:t>. </a:t>
            </a:r>
            <a:r>
              <a:rPr lang="en-US" sz="4000" dirty="0" err="1" smtClean="0"/>
              <a:t>B</a:t>
            </a:r>
            <a:r>
              <a:rPr lang="en-US" sz="4000" baseline="-25000" dirty="0" err="1" smtClean="0"/>
              <a:t>sm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LO-POL</a:t>
            </a:r>
          </a:p>
          <a:p>
            <a:pPr algn="ctr"/>
            <a:r>
              <a:rPr lang="en-US" sz="4000" dirty="0"/>
              <a:t>(P ≲</a:t>
            </a:r>
            <a:r>
              <a:rPr lang="en-US" sz="4000" dirty="0" smtClean="0"/>
              <a:t> 3%</a:t>
            </a:r>
            <a:r>
              <a:rPr lang="en-US" sz="4000" dirty="0"/>
              <a:t>)</a:t>
            </a:r>
          </a:p>
          <a:p>
            <a:pPr algn="ctr"/>
            <a:endParaRPr lang="en-US" sz="6000" dirty="0" smtClean="0"/>
          </a:p>
          <a:p>
            <a:pPr algn="ctr"/>
            <a:r>
              <a:rPr lang="en-US" sz="6000" dirty="0" err="1" smtClean="0"/>
              <a:t>B</a:t>
            </a:r>
            <a:r>
              <a:rPr lang="en-US" sz="6000" baseline="-25000" dirty="0" err="1" smtClean="0"/>
              <a:t>sm</a:t>
            </a:r>
            <a:r>
              <a:rPr lang="en-US" sz="6000" dirty="0" smtClean="0"/>
              <a:t> ∦ </a:t>
            </a:r>
            <a:r>
              <a:rPr lang="en-US" sz="6000" dirty="0" err="1" smtClean="0"/>
              <a:t>B</a:t>
            </a:r>
            <a:r>
              <a:rPr lang="en-US" sz="6000" baseline="-25000" dirty="0" err="1" smtClean="0"/>
              <a:t>lg</a:t>
            </a:r>
            <a:endParaRPr lang="en-US" sz="6000" baseline="-25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Outflows ⟂ </a:t>
            </a:r>
            <a:r>
              <a:rPr lang="en-US" sz="4000" dirty="0" err="1" smtClean="0"/>
              <a:t>B</a:t>
            </a:r>
            <a:r>
              <a:rPr lang="en-US" sz="4000" baseline="-25000" dirty="0" err="1" smtClean="0"/>
              <a:t>sm</a:t>
            </a:r>
            <a:endParaRPr lang="en-US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Back to outflows!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</a:rPr>
              <a:t>Or preferentially ⟂ ?</a:t>
            </a:r>
            <a:endParaRPr lang="en-US" sz="24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(HI-POL)</a:t>
            </a:r>
            <a:endParaRPr lang="en-US" sz="28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28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</a:rPr>
              <a:t>⟂ </a:t>
            </a:r>
            <a:r>
              <a:rPr lang="en-US" sz="2800" b="1" dirty="0">
                <a:solidFill>
                  <a:srgbClr val="292934"/>
                </a:solidFill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7948" r="8534" b="6335"/>
          <a:stretch/>
        </p:blipFill>
        <p:spPr>
          <a:xfrm>
            <a:off x="1149834" y="1058564"/>
            <a:ext cx="6822944" cy="5482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134555" y="411315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ALL CORES</a:t>
            </a:r>
          </a:p>
          <a:p>
            <a:pPr algn="ctr"/>
            <a:r>
              <a:rPr lang="en-US" sz="3000" dirty="0" smtClean="0"/>
              <a:t>(random/misaligned?)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6" t="9508" r="9395" b="6750"/>
          <a:stretch/>
        </p:blipFill>
        <p:spPr>
          <a:xfrm>
            <a:off x="1008723" y="1050154"/>
            <a:ext cx="6907611" cy="5449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134555" y="411315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HI-POL</a:t>
            </a:r>
          </a:p>
          <a:p>
            <a:pPr algn="ctr"/>
            <a:r>
              <a:rPr lang="en-US" sz="3000" dirty="0" smtClean="0"/>
              <a:t>(random)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8976" r="9307" b="6179"/>
          <a:stretch/>
        </p:blipFill>
        <p:spPr>
          <a:xfrm>
            <a:off x="1149833" y="1138340"/>
            <a:ext cx="6731384" cy="5402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LO-POL</a:t>
            </a:r>
          </a:p>
          <a:p>
            <a:pPr algn="ctr"/>
            <a:r>
              <a:rPr lang="en-US" sz="3000" dirty="0" smtClean="0"/>
              <a:t>(misaligned)</a:t>
            </a:r>
            <a:endParaRPr 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81" y="2962925"/>
            <a:ext cx="3895075" cy="3895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5523" y="608641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0" y="953046"/>
            <a:ext cx="3481580" cy="3481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5943" y="347962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9106" y="95304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6200000">
            <a:off x="3480292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4010970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5953928" y="245679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6484606" y="243741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HI-POL:</a:t>
            </a:r>
            <a:r>
              <a:rPr lang="en-US" dirty="0" smtClean="0"/>
              <a:t> B-fields random </a:t>
            </a:r>
            <a:r>
              <a:rPr lang="en-US" dirty="0" err="1" smtClean="0"/>
              <a:t>w.r.t</a:t>
            </a:r>
            <a:r>
              <a:rPr lang="en-US" dirty="0" smtClean="0"/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2640232" y="3887180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LO-POL:</a:t>
            </a:r>
            <a:r>
              <a:rPr lang="en-US" dirty="0" smtClean="0"/>
              <a:t> B-fields ⟂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3419" y="462791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 8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VLA 1623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4B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5" name="Left-Right Arrow 34"/>
          <p:cNvSpPr/>
          <p:nvPr/>
        </p:nvSpPr>
        <p:spPr>
          <a:xfrm rot="19303030">
            <a:off x="3950274" y="4800071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6" name="Left-Right Arrow 35"/>
          <p:cNvSpPr/>
          <p:nvPr/>
        </p:nvSpPr>
        <p:spPr>
          <a:xfrm rot="3448048">
            <a:off x="4443327" y="482536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aramond"/>
                <a:cs typeface="Garamond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890355" y="1519519"/>
            <a:ext cx="256083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aramond"/>
                <a:cs typeface="Garamond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aramond"/>
                <a:cs typeface="Garamond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aramond"/>
                <a:cs typeface="Garamond"/>
              </a:rPr>
              <a:t> B-fields</a:t>
            </a:r>
            <a:endParaRPr lang="en-US" sz="2000" b="1" dirty="0">
              <a:solidFill>
                <a:schemeClr val="tx2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This could aid in disk formation!</a:t>
            </a:r>
            <a:endParaRPr lang="en-US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aramond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aramond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52670" y="4067360"/>
              <a:ext cx="718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aramond"/>
                  <a:ea typeface="ＭＳ Ｐゴシック"/>
                  <a:cs typeface="Garamond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aramond"/>
                <a:ea typeface="ＭＳ Ｐゴシック"/>
                <a:cs typeface="Garamond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Times New Roman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dark cloud</a:t>
            </a:r>
            <a:endParaRPr lang="en-US" sz="2400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8382000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 objects?</a:t>
            </a: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 </a:t>
            </a:r>
            <a:r>
              <a:rPr lang="en-US" sz="2200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sz="2200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 </a:t>
            </a:r>
            <a:r>
              <a:rPr lang="en-US" sz="2200" dirty="0">
                <a:solidFill>
                  <a:srgbClr val="292934"/>
                </a:solidFill>
              </a:rPr>
              <a:t>objects?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r>
              <a:rPr lang="en-US" sz="2600" dirty="0" smtClean="0">
                <a:solidFill>
                  <a:srgbClr val="292934"/>
                </a:solidFill>
              </a:rPr>
              <a:t>Are </a:t>
            </a:r>
            <a:r>
              <a:rPr lang="en-US" sz="2600" dirty="0">
                <a:solidFill>
                  <a:srgbClr val="292934"/>
                </a:solidFill>
              </a:rPr>
              <a:t>the twisted fields we see at 1000 AU consistent with disk 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CARMA/SMA +</a:t>
            </a:r>
          </a:p>
          <a:p>
            <a:r>
              <a:rPr lang="en-US" sz="2500" dirty="0" smtClean="0"/>
              <a:t>ALMA</a:t>
            </a:r>
            <a:endParaRPr lang="en-US" sz="2500" dirty="0"/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/>
                  <a:t>?</a:t>
                </a:r>
                <a:endParaRPr lang="en-US" sz="20000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Machida+ 2006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Cloud </a:t>
            </a:r>
            <a:r>
              <a:rPr lang="en-US" dirty="0">
                <a:solidFill>
                  <a:srgbClr val="A6A6A6"/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sym typeface="Wingdings"/>
              </a:rPr>
              <a:t>Two populations of cores: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Back to outflows!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Star-forming regions</a:t>
            </a:r>
            <a:endParaRPr lang="en-US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8949" r="7739" b="6435"/>
          <a:stretch/>
        </p:blipFill>
        <p:spPr>
          <a:xfrm>
            <a:off x="1324887" y="1089296"/>
            <a:ext cx="6863220" cy="5414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05" y="6371079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Average 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P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frac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3312" y="6462018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4029" y="438136"/>
            <a:ext cx="2266012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•</a:t>
            </a:r>
            <a:r>
              <a:rPr lang="en-US" dirty="0" smtClean="0"/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/>
              <a:t>⨉</a:t>
            </a:r>
            <a:r>
              <a:rPr lang="en-US" dirty="0" smtClean="0"/>
              <a:t>  Star-forming region</a:t>
            </a:r>
            <a:endParaRPr lang="en-US" dirty="0"/>
          </a:p>
        </p:txBody>
      </p:sp>
      <p:sp>
        <p:nvSpPr>
          <p:cNvPr id="4" name="Donut 3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1670807" y="221263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32260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74885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DR21(OH)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DR21(OH)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NGC 7538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W3(OH)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W3(OH)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1676400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1110" y="448734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hat is the role of magnetic fields in star formation?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</a:t>
            </a:r>
            <a:r>
              <a:rPr lang="en-US" sz="3200" dirty="0" smtClean="0"/>
              <a:t>undamental?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5387370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</a:t>
            </a:r>
            <a:r>
              <a:rPr lang="en-US" sz="3200" dirty="0" smtClean="0"/>
              <a:t>othing but a smiley face in the froth?</a:t>
            </a:r>
            <a:endParaRPr lang="en-US" sz="3200" dirty="0"/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W3 Main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W3 Main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32" y="558746"/>
            <a:ext cx="9141190" cy="6506432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either </a:t>
            </a:r>
            <a:r>
              <a:rPr lang="en-US" sz="3400" b="1" dirty="0" smtClean="0"/>
              <a:t>preferentially misaligned</a:t>
            </a:r>
            <a:r>
              <a:rPr lang="en-US" sz="3400" dirty="0" smtClean="0"/>
              <a:t> (perp.) or</a:t>
            </a:r>
            <a:r>
              <a:rPr lang="en-US" sz="3400" b="1" dirty="0" smtClean="0"/>
              <a:t> 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pPr lvl="1"/>
            <a:r>
              <a:rPr lang="en-US" sz="3000" dirty="0" smtClean="0"/>
              <a:t>Thus, </a:t>
            </a:r>
            <a:r>
              <a:rPr lang="en-US" sz="3000" dirty="0" err="1" smtClean="0"/>
              <a:t>circumstellar</a:t>
            </a:r>
            <a:r>
              <a:rPr lang="en-US" sz="3000" dirty="0" smtClean="0"/>
              <a:t> disks are misaligned with fields in the cores from which they formed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 smtClean="0"/>
          </a:p>
          <a:p>
            <a:r>
              <a:rPr lang="en-US" sz="3400" b="1" dirty="0" smtClean="0"/>
              <a:t>High-pol sources:</a:t>
            </a:r>
            <a:r>
              <a:rPr lang="en-US" sz="3400" dirty="0" smtClean="0"/>
              <a:t> consistent large- to small-scale B-fields</a:t>
            </a:r>
          </a:p>
          <a:p>
            <a:pPr lvl="1"/>
            <a:r>
              <a:rPr lang="en-US" sz="3000" dirty="0" smtClean="0"/>
              <a:t>Yet, outflows and B-fields are </a:t>
            </a:r>
            <a:r>
              <a:rPr lang="en-US" sz="3000" b="1" dirty="0" smtClean="0"/>
              <a:t>still misaligned</a:t>
            </a:r>
          </a:p>
          <a:p>
            <a:pPr lvl="2"/>
            <a:r>
              <a:rPr lang="en-US" sz="2800" dirty="0" smtClean="0"/>
              <a:t>Global field doesn’t affect final angular momentum</a:t>
            </a:r>
          </a:p>
          <a:p>
            <a:pPr lvl="2"/>
            <a:endParaRPr lang="en-US" sz="2800" b="1" dirty="0"/>
          </a:p>
          <a:p>
            <a:r>
              <a:rPr lang="en-US" sz="3400" b="1" dirty="0" smtClean="0"/>
              <a:t>Low-</a:t>
            </a:r>
            <a:r>
              <a:rPr lang="en-US" sz="3400" b="1" dirty="0"/>
              <a:t>pol sources:</a:t>
            </a:r>
            <a:r>
              <a:rPr lang="en-US" sz="3400" dirty="0"/>
              <a:t> </a:t>
            </a:r>
            <a:r>
              <a:rPr lang="en-US" sz="3400" dirty="0" smtClean="0"/>
              <a:t>inconsistent </a:t>
            </a:r>
            <a:r>
              <a:rPr lang="en-US" sz="3400" dirty="0"/>
              <a:t>large- to small-scale B-fields</a:t>
            </a:r>
          </a:p>
          <a:p>
            <a:pPr lvl="1"/>
            <a:r>
              <a:rPr lang="en-US" sz="3000" dirty="0" smtClean="0"/>
              <a:t>Outflows </a:t>
            </a:r>
            <a:r>
              <a:rPr lang="en-US" sz="3000" dirty="0"/>
              <a:t>and B-fields are </a:t>
            </a:r>
            <a:r>
              <a:rPr lang="en-US" sz="3000" b="1" dirty="0" smtClean="0"/>
              <a:t>preferentially perpendicular</a:t>
            </a:r>
            <a:endParaRPr lang="en-US" sz="3400" b="1" dirty="0" smtClean="0"/>
          </a:p>
          <a:p>
            <a:pPr lvl="2"/>
            <a:r>
              <a:rPr lang="en-US" sz="2800" dirty="0" smtClean="0"/>
              <a:t>Could aid in disk formation</a:t>
            </a:r>
          </a:p>
          <a:p>
            <a:endParaRPr lang="en-US" sz="34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</a:t>
            </a:r>
            <a:r>
              <a:rPr lang="en-US" sz="3000" dirty="0" smtClean="0"/>
              <a:t>aligned?</a:t>
            </a:r>
            <a:endParaRPr lang="en-US" sz="3000" dirty="0" smtClean="0"/>
          </a:p>
          <a:p>
            <a:pPr lvl="1"/>
            <a:r>
              <a:rPr lang="en-US" sz="3000" dirty="0" smtClean="0"/>
              <a:t>What will disk-scale B</a:t>
            </a:r>
            <a:r>
              <a:rPr lang="en-US" sz="3000" dirty="0" smtClean="0"/>
              <a:t>-field measurements </a:t>
            </a:r>
            <a:r>
              <a:rPr lang="en-US" sz="3000" dirty="0" smtClean="0"/>
              <a:t>show?</a:t>
            </a:r>
            <a:r>
              <a:rPr lang="en-US" sz="3000" dirty="0" smtClean="0"/>
              <a:t/>
            </a:r>
            <a:br>
              <a:rPr lang="en-US" sz="3000" dirty="0" smtClean="0"/>
            </a:br>
            <a:endParaRPr lang="en-US" sz="3400" dirty="0" smtClean="0"/>
          </a:p>
          <a:p>
            <a:r>
              <a:rPr lang="en-US" sz="3400" dirty="0" smtClean="0"/>
              <a:t>CARMA </a:t>
            </a:r>
            <a:r>
              <a:rPr lang="en-US" sz="3400" dirty="0"/>
              <a:t>1 mm polarization system is </a:t>
            </a:r>
            <a:r>
              <a:rPr lang="en-US" sz="3400" dirty="0" smtClean="0"/>
              <a:t>online and accepting proposals</a:t>
            </a:r>
            <a:endParaRPr lang="en-US" sz="3000" dirty="0" smtClean="0">
              <a:sym typeface="Wingdings"/>
            </a:endParaRPr>
          </a:p>
          <a:p>
            <a:pPr lvl="1"/>
            <a:endParaRPr lang="en-US" sz="1400" b="1" dirty="0" smtClean="0"/>
          </a:p>
          <a:p>
            <a:r>
              <a:rPr lang="en-US" sz="3000" b="1" dirty="0"/>
              <a:t>TADPOL </a:t>
            </a:r>
            <a:r>
              <a:rPr lang="en-US" sz="3000" b="1" dirty="0" smtClean="0"/>
              <a:t>outflows vs. B-fields: </a:t>
            </a:r>
            <a:r>
              <a:rPr lang="en-US" sz="3000" dirty="0">
                <a:hlinkClick r:id="rId3"/>
              </a:rPr>
              <a:t>ApJ, 768, 159</a:t>
            </a:r>
            <a:endParaRPr lang="en-US" sz="3000" dirty="0"/>
          </a:p>
          <a:p>
            <a:r>
              <a:rPr lang="en-US" sz="3000" b="1" dirty="0"/>
              <a:t>TADPOL survey</a:t>
            </a:r>
            <a:r>
              <a:rPr lang="en-US" sz="3000" dirty="0"/>
              <a:t> (CARMA key project): </a:t>
            </a:r>
            <a:r>
              <a:rPr lang="en-US" sz="3000" dirty="0">
                <a:hlinkClick r:id="rId4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7213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63337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9778</TotalTime>
  <Words>4072</Words>
  <Application>Microsoft Macintosh PowerPoint</Application>
  <PresentationFormat>On-screen Show (4:3)</PresentationFormat>
  <Paragraphs>790</Paragraphs>
  <Slides>73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De nubes a NÚCLEOS a envolturas a discos  una mirada multi-escala de la formación estelar magnetizada</vt:lpstr>
      <vt:lpstr>From clouds to cores  to envelopes to disks a multi-scale view of magnetized star formation</vt:lpstr>
      <vt:lpstr>Outline</vt:lpstr>
      <vt:lpstr>Scales of star formation</vt:lpstr>
      <vt:lpstr>Outline</vt:lpstr>
      <vt:lpstr>PowerPoint Presentation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Large  medium scale Consistent B-field in clouds &amp; cores</vt:lpstr>
      <vt:lpstr>Large  medium scale: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HI-POL vs. LO-POL: open questions</vt:lpstr>
      <vt:lpstr>FUTURE multi-scale comparison: B-fields</vt:lpstr>
      <vt:lpstr>Outline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378</cp:revision>
  <dcterms:created xsi:type="dcterms:W3CDTF">2010-11-26T18:30:23Z</dcterms:created>
  <dcterms:modified xsi:type="dcterms:W3CDTF">2013-09-05T21:22:34Z</dcterms:modified>
</cp:coreProperties>
</file>